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2404050" cy="43205400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  <a:srgbClr val="0033CC"/>
    <a:srgbClr val="0066FF"/>
    <a:srgbClr val="0099FF"/>
    <a:srgbClr val="33CCFF"/>
    <a:srgbClr val="339933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82168"/>
  </p:normalViewPr>
  <p:slideViewPr>
    <p:cSldViewPr>
      <p:cViewPr>
        <p:scale>
          <a:sx n="33" d="100"/>
          <a:sy n="33" d="100"/>
        </p:scale>
        <p:origin x="72" y="3504"/>
      </p:cViewPr>
      <p:guideLst>
        <p:guide orient="horz" pos="13608"/>
        <p:guide pos="1020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xmlns="" id="{48A76CE8-A904-411D-B2DE-A9FDB83A63F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006FB778-5C7A-4169-A91F-EA7B9075891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2" name="Rectangle 4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2143125" y="685800"/>
            <a:ext cx="25717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xmlns="" id="{D0FC7A21-F7A1-412F-8715-120982C098D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xmlns="" id="{B3F7EE17-43DA-44AA-95A8-10F1FEBAA64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xmlns="" id="{B55B3BBB-D2F6-42F5-B7FB-F65CA9C898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00BA66E-C2A5-4609-93DA-090B4E1900A6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504480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714626" y="11836400"/>
            <a:ext cx="30765750" cy="81661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429251" y="21590000"/>
            <a:ext cx="25336500" cy="973613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8F57A0D-B4E4-4CEF-88A2-342E670E51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DFF55677-4F7E-429C-AA59-9F4D91E42E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D1F72F9-5310-451B-8FA0-E72A226D86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BFACDC-360D-4044-9991-B8B9139FCD7C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8F57A0D-B4E4-4CEF-88A2-342E670E51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DFF55677-4F7E-429C-AA59-9F4D91E42E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D1F72F9-5310-451B-8FA0-E72A226D86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7A5A67-C4CD-490D-9C2D-832B6C0F6FAD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5788939" y="3386138"/>
            <a:ext cx="7691437" cy="30480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714626" y="3386138"/>
            <a:ext cx="22921913" cy="3048000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8F57A0D-B4E4-4CEF-88A2-342E670E51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DFF55677-4F7E-429C-AA59-9F4D91E42E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D1F72F9-5310-451B-8FA0-E72A226D86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D3C357-0D33-4342-8E64-DDB3CE5DA40D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8F57A0D-B4E4-4CEF-88A2-342E670E51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DFF55677-4F7E-429C-AA59-9F4D91E42E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D1F72F9-5310-451B-8FA0-E72A226D86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CE6DB2-0906-43BF-8534-E3CD74680F5D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9088" y="24482427"/>
            <a:ext cx="30765750" cy="75676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859088" y="16148052"/>
            <a:ext cx="30765750" cy="83343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8F57A0D-B4E4-4CEF-88A2-342E670E51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DFF55677-4F7E-429C-AA59-9F4D91E42E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D1F72F9-5310-451B-8FA0-E72A226D86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8C3097-AA69-495A-8FFE-6AC4A8E345A5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714626" y="11006138"/>
            <a:ext cx="15306675" cy="2286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8173701" y="11006138"/>
            <a:ext cx="15306675" cy="2286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8F57A0D-B4E4-4CEF-88A2-342E670E51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FF55677-4F7E-429C-AA59-9F4D91E42E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D1F72F9-5310-451B-8FA0-E72A226D86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E71148-DEE0-460B-8215-E87EAF1D3F13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09750" y="1525588"/>
            <a:ext cx="32575500" cy="6350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09751" y="8528052"/>
            <a:ext cx="15992475" cy="35544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809751" y="12082463"/>
            <a:ext cx="15992475" cy="219519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8386426" y="8528052"/>
            <a:ext cx="15998825" cy="35544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8386426" y="12082463"/>
            <a:ext cx="15998825" cy="219519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B8F57A0D-B4E4-4CEF-88A2-342E670E51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DFF55677-4F7E-429C-AA59-9F4D91E42E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AD1F72F9-5310-451B-8FA0-E72A226D86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B0CFE-31A2-4E5A-B6CA-2DDEA3A67EA0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B8F57A0D-B4E4-4CEF-88A2-342E670E51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DFF55677-4F7E-429C-AA59-9F4D91E42E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AD1F72F9-5310-451B-8FA0-E72A226D86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AF0829-3F2D-4AB8-9D36-1DAEC8B6D715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B8F57A0D-B4E4-4CEF-88A2-342E670E51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DFF55677-4F7E-429C-AA59-9F4D91E42E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AD1F72F9-5310-451B-8FA0-E72A226D86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C46EA6-CB61-495F-ACFE-43BED63EF7B9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09750" y="1517652"/>
            <a:ext cx="11907838" cy="64547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150976" y="1517652"/>
            <a:ext cx="20234275" cy="32516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809750" y="7972425"/>
            <a:ext cx="11907838" cy="260619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8F57A0D-B4E4-4CEF-88A2-342E670E51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FF55677-4F7E-429C-AA59-9F4D91E42E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D1F72F9-5310-451B-8FA0-E72A226D86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DD0DC0-6230-4B4C-BE2C-172FBFDF0C59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94538" y="26670002"/>
            <a:ext cx="21717000" cy="31480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7094538" y="3403600"/>
            <a:ext cx="21717000" cy="22860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094538" y="29818015"/>
            <a:ext cx="21717000" cy="44719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8F57A0D-B4E4-4CEF-88A2-342E670E51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FF55677-4F7E-429C-AA59-9F4D91E42E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D1F72F9-5310-451B-8FA0-E72A226D86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B993B0-6AD1-46D2-9DA5-9503AEE05B3E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 bwMode="auto">
          <a:xfrm>
            <a:off x="2430463" y="3840163"/>
            <a:ext cx="27543125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13656" tIns="206828" rIns="413656" bIns="20682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 bwMode="auto">
          <a:xfrm>
            <a:off x="2430463" y="12480925"/>
            <a:ext cx="27543125" cy="259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13656" tIns="206828" rIns="413656" bIns="2068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B8F57A0D-B4E4-4CEF-88A2-342E670E517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0463" y="39365238"/>
            <a:ext cx="6750050" cy="28813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413656" tIns="206828" rIns="413656" bIns="206828" numCol="1" anchor="t" anchorCtr="0" compatLnSpc="1"/>
          <a:lstStyle>
            <a:lvl1pPr eaLnBrk="1" hangingPunct="1">
              <a:defRPr sz="6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DFF55677-4F7E-429C-AA59-9F4D91E42E4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71225" y="39365238"/>
            <a:ext cx="10261600" cy="28813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413656" tIns="206828" rIns="413656" bIns="206828" numCol="1" anchor="t" anchorCtr="0" compatLnSpc="1"/>
          <a:lstStyle>
            <a:lvl1pPr algn="ctr" eaLnBrk="1" hangingPunct="1">
              <a:defRPr sz="6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AD1F72F9-5310-451B-8FA0-E72A226D86F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23538" y="39365238"/>
            <a:ext cx="6750050" cy="28813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413656" tIns="206828" rIns="413656" bIns="20682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6300"/>
            </a:lvl1pPr>
          </a:lstStyle>
          <a:p>
            <a:fld id="{B8D0C7FE-7B98-4FBC-9E41-439646B9A267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137025" rtl="0" eaLnBrk="0" fontAlgn="base" hangingPunct="0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137025" rtl="0" eaLnBrk="0" fontAlgn="base" hangingPunct="0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2pPr>
      <a:lvl3pPr algn="ctr" defTabSz="4137025" rtl="0" eaLnBrk="0" fontAlgn="base" hangingPunct="0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3pPr>
      <a:lvl4pPr algn="ctr" defTabSz="4137025" rtl="0" eaLnBrk="0" fontAlgn="base" hangingPunct="0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4pPr>
      <a:lvl5pPr algn="ctr" defTabSz="4137025" rtl="0" eaLnBrk="0" fontAlgn="base" hangingPunct="0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5pPr>
      <a:lvl6pPr marL="457200" algn="ctr" defTabSz="4137025" rtl="0" fontAlgn="base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6pPr>
      <a:lvl7pPr marL="914400" algn="ctr" defTabSz="4137025" rtl="0" fontAlgn="base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defTabSz="4137025" rtl="0" fontAlgn="base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defTabSz="4137025" rtl="0" fontAlgn="base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1550988" indent="-1550988" algn="l" defTabSz="4137025" rtl="0" eaLnBrk="0" fontAlgn="base" hangingPunct="0">
        <a:spcBef>
          <a:spcPct val="20000"/>
        </a:spcBef>
        <a:spcAft>
          <a:spcPct val="0"/>
        </a:spcAft>
        <a:buChar char="•"/>
        <a:defRPr sz="14500">
          <a:solidFill>
            <a:schemeClr val="tx1"/>
          </a:solidFill>
          <a:latin typeface="+mn-lt"/>
          <a:ea typeface="+mn-ea"/>
          <a:cs typeface="+mn-cs"/>
        </a:defRPr>
      </a:lvl1pPr>
      <a:lvl2pPr marL="3360738" indent="-1292225" algn="l" defTabSz="4137025" rtl="0" eaLnBrk="0" fontAlgn="base" hangingPunct="0">
        <a:spcBef>
          <a:spcPct val="20000"/>
        </a:spcBef>
        <a:spcAft>
          <a:spcPct val="0"/>
        </a:spcAft>
        <a:buChar char="–"/>
        <a:defRPr sz="12700">
          <a:solidFill>
            <a:schemeClr val="tx1"/>
          </a:solidFill>
          <a:latin typeface="+mn-lt"/>
        </a:defRPr>
      </a:lvl2pPr>
      <a:lvl3pPr marL="5170488" indent="-1033463" algn="l" defTabSz="4137025" rtl="0" eaLnBrk="0" fontAlgn="base" hangingPunct="0">
        <a:spcBef>
          <a:spcPct val="20000"/>
        </a:spcBef>
        <a:spcAft>
          <a:spcPct val="0"/>
        </a:spcAft>
        <a:buChar char="•"/>
        <a:defRPr sz="10900">
          <a:solidFill>
            <a:schemeClr val="tx1"/>
          </a:solidFill>
          <a:latin typeface="+mn-lt"/>
        </a:defRPr>
      </a:lvl3pPr>
      <a:lvl4pPr marL="7239000" indent="-1033463" algn="l" defTabSz="4137025" rtl="0" eaLnBrk="0" fontAlgn="base" hangingPunct="0">
        <a:spcBef>
          <a:spcPct val="20000"/>
        </a:spcBef>
        <a:spcAft>
          <a:spcPct val="0"/>
        </a:spcAft>
        <a:buChar char="–"/>
        <a:defRPr sz="9000">
          <a:solidFill>
            <a:schemeClr val="tx1"/>
          </a:solidFill>
          <a:latin typeface="+mn-lt"/>
        </a:defRPr>
      </a:lvl4pPr>
      <a:lvl5pPr marL="9307513" indent="-1035050" algn="l" defTabSz="4137025" rtl="0" eaLnBrk="0" fontAlgn="base" hangingPunct="0">
        <a:spcBef>
          <a:spcPct val="20000"/>
        </a:spcBef>
        <a:spcAft>
          <a:spcPct val="0"/>
        </a:spcAft>
        <a:buChar char="»"/>
        <a:defRPr sz="9000">
          <a:solidFill>
            <a:schemeClr val="tx1"/>
          </a:solidFill>
          <a:latin typeface="+mn-lt"/>
        </a:defRPr>
      </a:lvl5pPr>
      <a:lvl6pPr marL="9765030" indent="-1035050" algn="l" defTabSz="4137025" rtl="0" fontAlgn="base">
        <a:spcBef>
          <a:spcPct val="20000"/>
        </a:spcBef>
        <a:spcAft>
          <a:spcPct val="0"/>
        </a:spcAft>
        <a:buChar char="»"/>
        <a:defRPr sz="9000">
          <a:solidFill>
            <a:schemeClr val="tx1"/>
          </a:solidFill>
          <a:latin typeface="+mn-lt"/>
        </a:defRPr>
      </a:lvl6pPr>
      <a:lvl7pPr marL="10222230" indent="-1035050" algn="l" defTabSz="4137025" rtl="0" fontAlgn="base">
        <a:spcBef>
          <a:spcPct val="20000"/>
        </a:spcBef>
        <a:spcAft>
          <a:spcPct val="0"/>
        </a:spcAft>
        <a:buChar char="»"/>
        <a:defRPr sz="9000">
          <a:solidFill>
            <a:schemeClr val="tx1"/>
          </a:solidFill>
          <a:latin typeface="+mn-lt"/>
        </a:defRPr>
      </a:lvl7pPr>
      <a:lvl8pPr marL="10679430" indent="-1035050" algn="l" defTabSz="4137025" rtl="0" fontAlgn="base">
        <a:spcBef>
          <a:spcPct val="20000"/>
        </a:spcBef>
        <a:spcAft>
          <a:spcPct val="0"/>
        </a:spcAft>
        <a:buChar char="»"/>
        <a:defRPr sz="9000">
          <a:solidFill>
            <a:schemeClr val="tx1"/>
          </a:solidFill>
          <a:latin typeface="+mn-lt"/>
        </a:defRPr>
      </a:lvl8pPr>
      <a:lvl9pPr marL="11136630" indent="-1035050" algn="l" defTabSz="4137025" rtl="0" fontAlgn="base">
        <a:spcBef>
          <a:spcPct val="20000"/>
        </a:spcBef>
        <a:spcAft>
          <a:spcPct val="0"/>
        </a:spcAft>
        <a:buChar char="»"/>
        <a:defRPr sz="9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microsoft.com/office/2007/relationships/hdphoto" Target="../media/hdphoto1.wdp"/><Relationship Id="rId18" Type="http://schemas.openxmlformats.org/officeDocument/2006/relationships/image" Target="../media/image14.jpeg"/><Relationship Id="rId26" Type="http://schemas.openxmlformats.org/officeDocument/2006/relationships/image" Target="../media/image20.jpeg"/><Relationship Id="rId3" Type="http://schemas.openxmlformats.org/officeDocument/2006/relationships/image" Target="../media/image1.png"/><Relationship Id="rId21" Type="http://schemas.openxmlformats.org/officeDocument/2006/relationships/image" Target="../media/image17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17" Type="http://schemas.microsoft.com/office/2007/relationships/hdphoto" Target="../media/hdphoto2.wdp"/><Relationship Id="rId25" Type="http://schemas.microsoft.com/office/2007/relationships/hdphoto" Target="../media/hdphoto4.wdp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.jpeg"/><Relationship Id="rId20" Type="http://schemas.openxmlformats.org/officeDocument/2006/relationships/image" Target="../media/image16.jpeg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24" Type="http://schemas.openxmlformats.org/officeDocument/2006/relationships/image" Target="../media/image19.jpeg"/><Relationship Id="rId5" Type="http://schemas.openxmlformats.org/officeDocument/2006/relationships/image" Target="../media/image3.png"/><Relationship Id="rId15" Type="http://schemas.openxmlformats.org/officeDocument/2006/relationships/image" Target="../media/image12.jpeg"/><Relationship Id="rId23" Type="http://schemas.microsoft.com/office/2007/relationships/hdphoto" Target="../media/hdphoto3.wdp"/><Relationship Id="rId28" Type="http://schemas.openxmlformats.org/officeDocument/2006/relationships/image" Target="../media/image21.png"/><Relationship Id="rId10" Type="http://schemas.openxmlformats.org/officeDocument/2006/relationships/image" Target="../media/image8.jpeg"/><Relationship Id="rId19" Type="http://schemas.openxmlformats.org/officeDocument/2006/relationships/image" Target="../media/image15.jpe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1.jpeg"/><Relationship Id="rId22" Type="http://schemas.openxmlformats.org/officeDocument/2006/relationships/image" Target="../media/image18.jpeg"/><Relationship Id="rId27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 descr="fundo para 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90500"/>
            <a:ext cx="32404050" cy="45817580"/>
          </a:xfrm>
          <a:prstGeom prst="rect">
            <a:avLst/>
          </a:prstGeom>
        </p:spPr>
      </p:pic>
      <p:sp>
        <p:nvSpPr>
          <p:cNvPr id="55" name="Title 1">
            <a:extLst>
              <a:ext uri="{FF2B5EF4-FFF2-40B4-BE49-F238E27FC236}">
                <a16:creationId xmlns:a16="http://schemas.microsoft.com/office/drawing/2014/main" xmlns="" id="{A53C3693-0FDC-47E9-9B15-AA4A31A4ED1E}"/>
              </a:ext>
            </a:extLst>
          </p:cNvPr>
          <p:cNvSpPr txBox="1"/>
          <p:nvPr/>
        </p:nvSpPr>
        <p:spPr>
          <a:xfrm>
            <a:off x="1147763" y="7829550"/>
            <a:ext cx="30110112" cy="221297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137025" rtl="0" eaLnBrk="0" fontAlgn="base" hangingPunct="0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4137025" rtl="0" eaLnBrk="0" fontAlgn="base" hangingPunct="0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algn="ctr" defTabSz="4137025" rtl="0" eaLnBrk="0" fontAlgn="base" hangingPunct="0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algn="ctr" defTabSz="4137025" rtl="0" eaLnBrk="0" fontAlgn="base" hangingPunct="0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algn="ctr" defTabSz="4137025" rtl="0" eaLnBrk="0" fontAlgn="base" hangingPunct="0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algn="ctr" defTabSz="4137025" rtl="0" fontAlgn="base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algn="ctr" defTabSz="4137025" rtl="0" fontAlgn="base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algn="ctr" defTabSz="4137025" rtl="0" fontAlgn="base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algn="ctr" defTabSz="4137025" rtl="0" fontAlgn="base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sz="6600" b="1" dirty="0">
                <a:latin typeface="Arial" pitchFamily="34" charset="0"/>
                <a:cs typeface="Arial" pitchFamily="34" charset="0"/>
              </a:rPr>
              <a:t>A </a:t>
            </a:r>
            <a:r>
              <a:rPr lang="pt-BR" sz="6600" b="1" dirty="0" err="1">
                <a:latin typeface="Arial" pitchFamily="34" charset="0"/>
                <a:cs typeface="Arial" pitchFamily="34" charset="0"/>
              </a:rPr>
              <a:t>Gamificação</a:t>
            </a:r>
            <a:r>
              <a:rPr lang="pt-BR" sz="6600" b="1" dirty="0">
                <a:latin typeface="Arial" pitchFamily="34" charset="0"/>
                <a:cs typeface="Arial" pitchFamily="34" charset="0"/>
              </a:rPr>
              <a:t> e o uso do </a:t>
            </a:r>
            <a:r>
              <a:rPr lang="pt-BR" sz="6600" b="1" dirty="0" err="1">
                <a:latin typeface="Arial" pitchFamily="34" charset="0"/>
                <a:cs typeface="Arial" pitchFamily="34" charset="0"/>
              </a:rPr>
              <a:t>Plickers</a:t>
            </a:r>
            <a:r>
              <a:rPr lang="pt-BR" sz="6600" b="1" dirty="0">
                <a:latin typeface="Arial" pitchFamily="34" charset="0"/>
                <a:cs typeface="Arial" pitchFamily="34" charset="0"/>
              </a:rPr>
              <a:t> como estratégia para fomentar a aprendizagem: uma experiência nos Anos Finais do Ensino Fundamental</a:t>
            </a:r>
            <a:endParaRPr lang="pt-BR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5" name="Title 1"/>
          <p:cNvSpPr txBox="1">
            <a:spLocks noChangeArrowheads="1"/>
          </p:cNvSpPr>
          <p:nvPr/>
        </p:nvSpPr>
        <p:spPr bwMode="auto">
          <a:xfrm>
            <a:off x="2430463" y="10046779"/>
            <a:ext cx="27544712" cy="221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32054" tIns="216027" rIns="432054" bIns="216027" anchor="ctr"/>
          <a:lstStyle/>
          <a:p>
            <a:pPr algn="ctr" eaLnBrk="1" hangingPunct="1"/>
            <a:r>
              <a:rPr lang="pt-BR" altLang="pt-BR" sz="4000" b="1" dirty="0" smtClean="0">
                <a:latin typeface="Calibri" pitchFamily="34" charset="0"/>
                <a:ea typeface="Geneva" pitchFamily="34" charset="0"/>
                <a:cs typeface="Geneva" pitchFamily="34" charset="0"/>
              </a:rPr>
              <a:t>Joice </a:t>
            </a:r>
            <a:r>
              <a:rPr lang="pt-BR" altLang="pt-BR" sz="4000" b="1" dirty="0" err="1" smtClean="0">
                <a:latin typeface="Calibri" pitchFamily="34" charset="0"/>
                <a:ea typeface="Geneva" pitchFamily="34" charset="0"/>
                <a:cs typeface="Geneva" pitchFamily="34" charset="0"/>
              </a:rPr>
              <a:t>Araujo</a:t>
            </a:r>
            <a:r>
              <a:rPr lang="pt-BR" altLang="pt-BR" sz="4000" b="1" dirty="0" smtClean="0">
                <a:latin typeface="Calibri" pitchFamily="34" charset="0"/>
                <a:ea typeface="Geneva" pitchFamily="34" charset="0"/>
                <a:cs typeface="Geneva" pitchFamily="34" charset="0"/>
              </a:rPr>
              <a:t> Fontenele¹; Francisco das Chagas Azevedo  dos Reis²; Francisco Evandro Bezzera³</a:t>
            </a:r>
          </a:p>
          <a:p>
            <a:pPr algn="ctr" eaLnBrk="1" hangingPunct="1"/>
            <a:r>
              <a:rPr lang="pt-BR" altLang="pt-BR" sz="3000" dirty="0" smtClean="0">
                <a:latin typeface="Arial" pitchFamily="34" charset="0"/>
                <a:ea typeface="Geneva" pitchFamily="34" charset="0"/>
                <a:cs typeface="Arial" pitchFamily="34" charset="0"/>
              </a:rPr>
              <a:t>Instituto Federal de Educação, Ciência e Tecnologia do Piauí- IFPI, Campus Piripiri; Licenciatura em Matemática</a:t>
            </a:r>
          </a:p>
          <a:p>
            <a:pPr algn="ctr" eaLnBrk="1" hangingPunct="1"/>
            <a:r>
              <a:rPr lang="pt-BR" altLang="pt-BR" sz="3000" dirty="0" smtClean="0">
                <a:latin typeface="Arial" pitchFamily="34" charset="0"/>
                <a:ea typeface="Geneva" pitchFamily="34" charset="0"/>
                <a:cs typeface="Arial" pitchFamily="34" charset="0"/>
              </a:rPr>
              <a:t>¹Licencianda em Matemática; </a:t>
            </a:r>
            <a:r>
              <a:rPr lang="pt-BR" altLang="pt-BR" sz="3000" dirty="0">
                <a:latin typeface="Arial" pitchFamily="34" charset="0"/>
                <a:ea typeface="Geneva" pitchFamily="34" charset="0"/>
                <a:cs typeface="Arial" pitchFamily="34" charset="0"/>
              </a:rPr>
              <a:t>Instituto Federal </a:t>
            </a:r>
            <a:r>
              <a:rPr lang="pt-BR" altLang="pt-BR" sz="3000" dirty="0" smtClean="0">
                <a:latin typeface="Arial" pitchFamily="34" charset="0"/>
                <a:ea typeface="Geneva" pitchFamily="34" charset="0"/>
                <a:cs typeface="Arial" pitchFamily="34" charset="0"/>
              </a:rPr>
              <a:t>do </a:t>
            </a:r>
            <a:r>
              <a:rPr lang="pt-BR" altLang="pt-BR" sz="3000" dirty="0">
                <a:latin typeface="Arial" pitchFamily="34" charset="0"/>
                <a:ea typeface="Geneva" pitchFamily="34" charset="0"/>
                <a:cs typeface="Arial" pitchFamily="34" charset="0"/>
              </a:rPr>
              <a:t>Piauí- IFPI, Campus Piripiri</a:t>
            </a:r>
            <a:r>
              <a:rPr lang="pt-BR" altLang="pt-BR" sz="3000" dirty="0" smtClean="0">
                <a:latin typeface="Arial" pitchFamily="34" charset="0"/>
                <a:ea typeface="Geneva" pitchFamily="34" charset="0"/>
                <a:cs typeface="Arial" pitchFamily="34" charset="0"/>
              </a:rPr>
              <a:t>; joicearaujofontenele@gmail.com</a:t>
            </a:r>
          </a:p>
          <a:p>
            <a:pPr algn="ctr" eaLnBrk="1" hangingPunct="1"/>
            <a:r>
              <a:rPr lang="pt-BR" altLang="pt-BR" sz="3000" dirty="0" smtClean="0">
                <a:latin typeface="Arial" pitchFamily="34" charset="0"/>
                <a:ea typeface="Geneva" pitchFamily="34" charset="0"/>
                <a:cs typeface="Arial" pitchFamily="34" charset="0"/>
              </a:rPr>
              <a:t>²Mestrado em Engenharia Civil; Universidade Federal do Ceará- UFC; algebrista@ifpi.edu.br</a:t>
            </a:r>
          </a:p>
          <a:p>
            <a:pPr algn="ctr" eaLnBrk="1" hangingPunct="1"/>
            <a:r>
              <a:rPr lang="pt-BR" altLang="pt-BR" sz="3000" dirty="0" smtClean="0">
                <a:latin typeface="Arial" pitchFamily="34" charset="0"/>
                <a:ea typeface="Geneva" pitchFamily="34" charset="0"/>
                <a:cs typeface="Arial" pitchFamily="34" charset="0"/>
              </a:rPr>
              <a:t>³Licenciatura em Matemática; </a:t>
            </a:r>
            <a:r>
              <a:rPr lang="pt-BR" altLang="pt-BR" sz="3000" dirty="0">
                <a:latin typeface="Arial" pitchFamily="34" charset="0"/>
                <a:ea typeface="Geneva" pitchFamily="34" charset="0"/>
                <a:cs typeface="Arial" pitchFamily="34" charset="0"/>
              </a:rPr>
              <a:t>Instituto Federal do Piauí- IFPI, Campus Piripiri</a:t>
            </a:r>
            <a:r>
              <a:rPr lang="pt-BR" altLang="pt-BR" sz="3000" dirty="0" smtClean="0">
                <a:latin typeface="Arial" pitchFamily="34" charset="0"/>
                <a:ea typeface="Geneva" pitchFamily="34" charset="0"/>
                <a:cs typeface="Arial" pitchFamily="34" charset="0"/>
              </a:rPr>
              <a:t>; thescoevandro30@gmail.com</a:t>
            </a:r>
          </a:p>
        </p:txBody>
      </p:sp>
      <p:sp>
        <p:nvSpPr>
          <p:cNvPr id="3076" name="Subtitle 2"/>
          <p:cNvSpPr txBox="1">
            <a:spLocks noChangeArrowheads="1"/>
          </p:cNvSpPr>
          <p:nvPr/>
        </p:nvSpPr>
        <p:spPr bwMode="auto">
          <a:xfrm>
            <a:off x="1204913" y="19316700"/>
            <a:ext cx="14400212" cy="716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>
              <a:spcBef>
                <a:spcPct val="20000"/>
              </a:spcBef>
            </a:pPr>
            <a:r>
              <a:rPr lang="pt-BR" altLang="pt-BR" sz="6000" b="1" dirty="0" smtClean="0">
                <a:latin typeface="Arial" charset="0"/>
                <a:ea typeface="Geneva" pitchFamily="34" charset="0"/>
                <a:cs typeface="Geneva" pitchFamily="34" charset="0"/>
              </a:rPr>
              <a:t>METODOLOGIA</a:t>
            </a:r>
            <a:endParaRPr lang="pt-BR" altLang="pt-BR" dirty="0">
              <a:latin typeface="Arial" charset="0"/>
              <a:ea typeface="Geneva" pitchFamily="34" charset="0"/>
              <a:cs typeface="Geneva" pitchFamily="34" charset="0"/>
            </a:endParaRPr>
          </a:p>
          <a:p>
            <a:pPr algn="just" eaLnBrk="1" hangingPunct="1">
              <a:spcBef>
                <a:spcPct val="20000"/>
              </a:spcBef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atividade proposta ocorreu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durante o mês de junho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de 2023 na turma do 9º Ano B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no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turno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vespertino</a:t>
            </a:r>
            <a:r>
              <a:rPr lang="pt-BR" altLang="pt-BR" sz="2800" dirty="0" smtClean="0">
                <a:latin typeface="Arial" charset="0"/>
                <a:ea typeface="Geneva" pitchFamily="34" charset="0"/>
                <a:cs typeface="Geneva" pitchFamily="34" charset="0"/>
              </a:rPr>
              <a:t>. </a:t>
            </a:r>
            <a:r>
              <a:rPr lang="pt-BR" altLang="pt-BR" sz="2800" dirty="0">
                <a:latin typeface="Arial" charset="0"/>
                <a:ea typeface="Geneva" pitchFamily="34" charset="0"/>
                <a:cs typeface="Geneva" pitchFamily="34" charset="0"/>
              </a:rPr>
              <a:t>A ferramenta </a:t>
            </a:r>
            <a:r>
              <a:rPr lang="pt-BR" altLang="pt-BR" sz="2800" dirty="0" smtClean="0">
                <a:latin typeface="Arial" charset="0"/>
                <a:ea typeface="Geneva" pitchFamily="34" charset="0"/>
                <a:cs typeface="Geneva" pitchFamily="34" charset="0"/>
              </a:rPr>
              <a:t>utilizada </a:t>
            </a:r>
            <a:r>
              <a:rPr lang="pt-BR" altLang="pt-BR" sz="2800" dirty="0">
                <a:latin typeface="Arial" charset="0"/>
                <a:ea typeface="Geneva" pitchFamily="34" charset="0"/>
                <a:cs typeface="Geneva" pitchFamily="34" charset="0"/>
              </a:rPr>
              <a:t>foi o </a:t>
            </a:r>
            <a:r>
              <a:rPr lang="pt-BR" altLang="pt-BR" sz="2800" dirty="0" err="1" smtClean="0">
                <a:latin typeface="Arial" charset="0"/>
                <a:ea typeface="Geneva" pitchFamily="34" charset="0"/>
                <a:cs typeface="Geneva" pitchFamily="34" charset="0"/>
              </a:rPr>
              <a:t>plickers</a:t>
            </a:r>
            <a:r>
              <a:rPr lang="pt-BR" altLang="pt-BR" sz="2800" dirty="0" smtClean="0">
                <a:latin typeface="Arial" charset="0"/>
                <a:ea typeface="Geneva" pitchFamily="34" charset="0"/>
                <a:cs typeface="Geneva" pitchFamily="34" charset="0"/>
              </a:rPr>
              <a:t> (Figura 1)</a:t>
            </a:r>
            <a:r>
              <a:rPr lang="pt-BR" altLang="pt-BR" sz="2800" dirty="0" smtClean="0">
                <a:latin typeface="Arial" pitchFamily="34" charset="0"/>
                <a:ea typeface="Geneva" pitchFamily="34" charset="0"/>
                <a:cs typeface="Arial" pitchFamily="34" charset="0"/>
              </a:rPr>
              <a:t>.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objetivo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foi aliar os elementos da 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gamificação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, definidos por 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Kapp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(2012, 2014) e Cabral </a:t>
            </a:r>
            <a:r>
              <a:rPr lang="pt-BR" sz="2800" i="1" dirty="0" smtClean="0">
                <a:latin typeface="Arial" pitchFamily="34" charset="0"/>
                <a:cs typeface="Arial" pitchFamily="34" charset="0"/>
              </a:rPr>
              <a:t>et al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(2023) como regras, cooperação, desafios, recompensas, níveis de progressão, feedback contínuo, ao 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plickers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, com o propósito de engajar os alunos na recordação e aplicação de conceitos previamente estudados sobre equações do 2º grau. </a:t>
            </a:r>
            <a:r>
              <a:rPr lang="pt-BR" altLang="pt-BR" sz="2800" dirty="0" smtClean="0">
                <a:latin typeface="Arial" pitchFamily="34" charset="0"/>
                <a:ea typeface="Geneva" pitchFamily="34" charset="0"/>
                <a:cs typeface="Arial" pitchFamily="34" charset="0"/>
              </a:rPr>
              <a:t>A </a:t>
            </a:r>
            <a:r>
              <a:rPr lang="pt-BR" altLang="pt-BR" sz="2800" dirty="0">
                <a:latin typeface="Arial" charset="0"/>
                <a:ea typeface="Geneva" pitchFamily="34" charset="0"/>
                <a:cs typeface="Geneva" pitchFamily="34" charset="0"/>
              </a:rPr>
              <a:t>primeira atividade ocorreu no dia 16 de </a:t>
            </a:r>
            <a:r>
              <a:rPr lang="pt-BR" altLang="pt-BR" sz="2800" dirty="0" smtClean="0">
                <a:latin typeface="Arial" charset="0"/>
                <a:ea typeface="Geneva" pitchFamily="34" charset="0"/>
                <a:cs typeface="Geneva" pitchFamily="34" charset="0"/>
              </a:rPr>
              <a:t>junho e participaram13 estudantes (Figura 2 e 3). Durante a </a:t>
            </a:r>
            <a:r>
              <a:rPr lang="pt-BR" altLang="pt-BR" sz="2800" dirty="0">
                <a:latin typeface="Arial" charset="0"/>
                <a:ea typeface="Geneva" pitchFamily="34" charset="0"/>
                <a:cs typeface="Geneva" pitchFamily="34" charset="0"/>
              </a:rPr>
              <a:t>segunda </a:t>
            </a:r>
            <a:r>
              <a:rPr lang="pt-BR" altLang="pt-BR" sz="2800" dirty="0" smtClean="0">
                <a:latin typeface="Arial" charset="0"/>
                <a:ea typeface="Geneva" pitchFamily="34" charset="0"/>
                <a:cs typeface="Geneva" pitchFamily="34" charset="0"/>
              </a:rPr>
              <a:t>atividade, realizada no dia 30 (Figura 4), 17 alunos participaram.</a:t>
            </a:r>
            <a:endParaRPr lang="pt-BR" altLang="pt-BR" sz="2800" dirty="0">
              <a:latin typeface="Arial" charset="0"/>
              <a:ea typeface="Geneva" pitchFamily="34" charset="0"/>
              <a:cs typeface="Geneva" pitchFamily="34" charset="0"/>
            </a:endParaRPr>
          </a:p>
        </p:txBody>
      </p:sp>
      <p:sp>
        <p:nvSpPr>
          <p:cNvPr id="3077" name="Subtitle 2"/>
          <p:cNvSpPr txBox="1">
            <a:spLocks noChangeArrowheads="1"/>
          </p:cNvSpPr>
          <p:nvPr/>
        </p:nvSpPr>
        <p:spPr bwMode="auto">
          <a:xfrm>
            <a:off x="16844327" y="32667646"/>
            <a:ext cx="14400213" cy="583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just" eaLnBrk="1" hangingPunct="1">
              <a:spcBef>
                <a:spcPct val="20000"/>
              </a:spcBef>
            </a:pPr>
            <a:r>
              <a:rPr lang="pt-BR" altLang="pt-BR" sz="6000" b="1" dirty="0" smtClean="0">
                <a:latin typeface="Arial" charset="0"/>
                <a:ea typeface="Geneva" pitchFamily="34" charset="0"/>
                <a:cs typeface="Geneva" pitchFamily="34" charset="0"/>
              </a:rPr>
              <a:t>CONSIDERAÇÕES FINAIS</a:t>
            </a:r>
          </a:p>
          <a:p>
            <a:pPr algn="just" eaLnBrk="1" hangingPunct="1">
              <a:spcBef>
                <a:spcPct val="20000"/>
              </a:spcBef>
            </a:pPr>
            <a:r>
              <a:rPr lang="pt-BR" sz="2800" dirty="0">
                <a:latin typeface="Arial" pitchFamily="34" charset="0"/>
                <a:cs typeface="Arial" pitchFamily="34" charset="0"/>
              </a:rPr>
              <a:t>A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s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atividades desenvolvidas estimularam a aprendizagem por meio da motivação, engajamento, cooperação e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troca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de conhecimentos, com o suporte do feedback, características que evidenciam o impacto positivo da </a:t>
            </a:r>
            <a:r>
              <a:rPr lang="pt-BR" sz="2800" dirty="0" err="1">
                <a:latin typeface="Arial" pitchFamily="34" charset="0"/>
                <a:cs typeface="Arial" pitchFamily="34" charset="0"/>
              </a:rPr>
              <a:t>gamificação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 no processo de ensino e aprendizagem da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Matemática.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pt-BR" altLang="pt-BR" sz="2800" dirty="0" smtClean="0">
                <a:latin typeface="Arial" charset="0"/>
                <a:ea typeface="Geneva" pitchFamily="34" charset="0"/>
                <a:cs typeface="Geneva" pitchFamily="34" charset="0"/>
              </a:rPr>
              <a:t>A integração do </a:t>
            </a:r>
            <a:r>
              <a:rPr lang="pt-BR" altLang="pt-BR" sz="2800" dirty="0" err="1" smtClean="0">
                <a:latin typeface="Arial" charset="0"/>
                <a:ea typeface="Geneva" pitchFamily="34" charset="0"/>
                <a:cs typeface="Geneva" pitchFamily="34" charset="0"/>
              </a:rPr>
              <a:t>plickers</a:t>
            </a:r>
            <a:r>
              <a:rPr lang="pt-BR" altLang="pt-BR" sz="2800" dirty="0" smtClean="0">
                <a:latin typeface="Arial" charset="0"/>
                <a:ea typeface="Geneva" pitchFamily="34" charset="0"/>
                <a:cs typeface="Geneva" pitchFamily="34" charset="0"/>
              </a:rPr>
              <a:t> demonstrou ser  um ótimo recurso metodológico, tanto pela facilidade de uso, quanto pelo fato de dispensar a necessidade de smartphones </a:t>
            </a:r>
            <a:r>
              <a:rPr lang="pt-BR" altLang="pt-BR" sz="2800" dirty="0">
                <a:latin typeface="Arial" charset="0"/>
                <a:ea typeface="Geneva" pitchFamily="34" charset="0"/>
                <a:cs typeface="Geneva" pitchFamily="34" charset="0"/>
              </a:rPr>
              <a:t>pelos discentes, além de explorar elementos essenciais da </a:t>
            </a:r>
            <a:r>
              <a:rPr lang="pt-BR" altLang="pt-BR" sz="2800" dirty="0" err="1">
                <a:latin typeface="Arial" charset="0"/>
                <a:ea typeface="Geneva" pitchFamily="34" charset="0"/>
                <a:cs typeface="Geneva" pitchFamily="34" charset="0"/>
              </a:rPr>
              <a:t>gamificação</a:t>
            </a:r>
            <a:r>
              <a:rPr lang="pt-BR" altLang="pt-BR" sz="2800" dirty="0">
                <a:latin typeface="Arial" charset="0"/>
                <a:ea typeface="Geneva" pitchFamily="34" charset="0"/>
                <a:cs typeface="Geneva" pitchFamily="34" charset="0"/>
              </a:rPr>
              <a:t>, como </a:t>
            </a:r>
            <a:r>
              <a:rPr lang="pt-BR" altLang="pt-BR" sz="2800" dirty="0" smtClean="0">
                <a:latin typeface="Arial" charset="0"/>
                <a:ea typeface="Geneva" pitchFamily="34" charset="0"/>
                <a:cs typeface="Geneva" pitchFamily="34" charset="0"/>
              </a:rPr>
              <a:t>interação, competitividade e retorno contínuo sobre o desempenho. </a:t>
            </a:r>
            <a:r>
              <a:rPr lang="pt-BR" altLang="pt-BR" sz="2800" dirty="0">
                <a:latin typeface="Arial" charset="0"/>
                <a:ea typeface="Geneva" pitchFamily="34" charset="0"/>
                <a:cs typeface="Geneva" pitchFamily="34" charset="0"/>
              </a:rPr>
              <a:t>Apesar de limitações, como possíveis falhas na leitura de códigos QR, a experiência </a:t>
            </a:r>
            <a:r>
              <a:rPr lang="pt-BR" altLang="pt-BR" sz="2800" dirty="0" smtClean="0">
                <a:latin typeface="Arial" charset="0"/>
                <a:ea typeface="Geneva" pitchFamily="34" charset="0"/>
                <a:cs typeface="Geneva" pitchFamily="34" charset="0"/>
              </a:rPr>
              <a:t>evidenciou o potencial dessas atividades em abordar </a:t>
            </a:r>
            <a:r>
              <a:rPr lang="pt-BR" altLang="pt-BR" sz="2800" dirty="0">
                <a:latin typeface="Arial" charset="0"/>
                <a:ea typeface="Geneva" pitchFamily="34" charset="0"/>
                <a:cs typeface="Geneva" pitchFamily="34" charset="0"/>
              </a:rPr>
              <a:t>conceitos </a:t>
            </a:r>
            <a:r>
              <a:rPr lang="pt-BR" altLang="pt-BR" sz="2800" dirty="0" smtClean="0">
                <a:latin typeface="Arial" charset="0"/>
                <a:ea typeface="Geneva" pitchFamily="34" charset="0"/>
                <a:cs typeface="Geneva" pitchFamily="34" charset="0"/>
              </a:rPr>
              <a:t>Matemáticos </a:t>
            </a:r>
            <a:r>
              <a:rPr lang="pt-BR" altLang="pt-BR" sz="2800" dirty="0">
                <a:latin typeface="Arial" charset="0"/>
                <a:ea typeface="Geneva" pitchFamily="34" charset="0"/>
                <a:cs typeface="Geneva" pitchFamily="34" charset="0"/>
              </a:rPr>
              <a:t>formais </a:t>
            </a:r>
            <a:r>
              <a:rPr lang="pt-BR" altLang="pt-BR" sz="2800" dirty="0" smtClean="0">
                <a:latin typeface="Arial" charset="0"/>
                <a:ea typeface="Geneva" pitchFamily="34" charset="0"/>
                <a:cs typeface="Geneva" pitchFamily="34" charset="0"/>
              </a:rPr>
              <a:t>de maneira inovadora, sem </a:t>
            </a:r>
            <a:r>
              <a:rPr lang="pt-BR" altLang="pt-BR" sz="2800" dirty="0">
                <a:latin typeface="Arial" charset="0"/>
                <a:ea typeface="Geneva" pitchFamily="34" charset="0"/>
                <a:cs typeface="Geneva" pitchFamily="34" charset="0"/>
              </a:rPr>
              <a:t>comprometer o rigor científico, promovendo maior interesse e participação dos estudantes.</a:t>
            </a:r>
            <a:endParaRPr lang="pt-BR" altLang="pt-BR" sz="2800" b="1" dirty="0">
              <a:latin typeface="Arial" charset="0"/>
              <a:ea typeface="Geneva" pitchFamily="34" charset="0"/>
              <a:cs typeface="Geneva" pitchFamily="34" charset="0"/>
            </a:endParaRPr>
          </a:p>
        </p:txBody>
      </p:sp>
      <p:sp>
        <p:nvSpPr>
          <p:cNvPr id="3078" name="Subtitle 2"/>
          <p:cNvSpPr txBox="1">
            <a:spLocks noChangeArrowheads="1"/>
          </p:cNvSpPr>
          <p:nvPr/>
        </p:nvSpPr>
        <p:spPr bwMode="auto">
          <a:xfrm>
            <a:off x="16881842" y="38519099"/>
            <a:ext cx="14400212" cy="446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>
              <a:spcBef>
                <a:spcPct val="20000"/>
              </a:spcBef>
            </a:pPr>
            <a:r>
              <a:rPr lang="pt-BR" altLang="pt-BR" sz="6000" b="1" dirty="0">
                <a:latin typeface="Arial" charset="0"/>
                <a:ea typeface="Geneva" pitchFamily="34" charset="0"/>
                <a:cs typeface="Geneva" pitchFamily="34" charset="0"/>
              </a:rPr>
              <a:t>REFERÊNCIAS 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BARBOSA, F. E.; PONTES, M. M. de; CASTRO, J. B. de.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A utilização da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gamificação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aliada às tecnologias digitais no ensino da matemática</a:t>
            </a:r>
            <a:r>
              <a:rPr lang="pt-BR" dirty="0">
                <a:latin typeface="Arial" pitchFamily="34" charset="0"/>
                <a:cs typeface="Arial" pitchFamily="34" charset="0"/>
              </a:rPr>
              <a:t>: um panorama de pesquisas brasileiras. Revista Prática Docente, [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s. l.</a:t>
            </a:r>
            <a:r>
              <a:rPr lang="pt-BR" dirty="0">
                <a:latin typeface="Arial" pitchFamily="34" charset="0"/>
                <a:cs typeface="Arial" pitchFamily="34" charset="0"/>
              </a:rPr>
              <a:t>], v. 5, n. 3, p. 1593–1611, 2020. DOI: 10.23926/RPD.2526-2149.2020.v5.n3.p1593-1611.id905. Disponível em: https://periodicos.cfs.ifmt.edu.br/periodicos/index.php/rpd/article/view/421. Acesso em: 8 out. 2024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pt-BR" dirty="0">
                <a:latin typeface="Arial" pitchFamily="34" charset="0"/>
                <a:cs typeface="Arial" pitchFamily="34" charset="0"/>
              </a:rPr>
              <a:t>BRASIL.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Base Nacional Comum Curricular (BNCC)</a:t>
            </a:r>
            <a:r>
              <a:rPr lang="pt-BR" dirty="0">
                <a:latin typeface="Arial" pitchFamily="34" charset="0"/>
                <a:cs typeface="Arial" pitchFamily="34" charset="0"/>
              </a:rPr>
              <a:t>. Brasília: Ministério da Educação (MEC), Secretaria de Educação Básica, 2018. Acesso em: 10 nov. 2023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pt-BR" dirty="0">
                <a:latin typeface="Arial" pitchFamily="34" charset="0"/>
                <a:cs typeface="Arial" pitchFamily="34" charset="0"/>
              </a:rPr>
              <a:t>CABRAL, M. V. A. et al.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Metodologias Ativas e Tecnologia</a:t>
            </a:r>
            <a:r>
              <a:rPr lang="pt-BR" dirty="0">
                <a:latin typeface="Arial" pitchFamily="34" charset="0"/>
                <a:cs typeface="Arial" pitchFamily="34" charset="0"/>
              </a:rPr>
              <a:t>: Explorando a Integração na Educação. Revista Contemporânea, v. 3, n. 5, p. 4251-4269,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2023. ESQUIVEL</a:t>
            </a:r>
            <a:r>
              <a:rPr lang="pt-BR" dirty="0">
                <a:latin typeface="Arial" pitchFamily="34" charset="0"/>
                <a:cs typeface="Arial" pitchFamily="34" charset="0"/>
              </a:rPr>
              <a:t>, H. C. da R..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Gamificação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no ensino da matemática</a:t>
            </a:r>
            <a:r>
              <a:rPr lang="pt-BR" dirty="0">
                <a:latin typeface="Arial" pitchFamily="34" charset="0"/>
                <a:cs typeface="Arial" pitchFamily="34" charset="0"/>
              </a:rPr>
              <a:t>: uma experiência no ensino fundamental.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2017. KAPP</a:t>
            </a:r>
            <a:r>
              <a:rPr lang="pt-BR" dirty="0">
                <a:latin typeface="Arial" pitchFamily="34" charset="0"/>
                <a:cs typeface="Arial" pitchFamily="34" charset="0"/>
              </a:rPr>
              <a:t>, K. M. </a:t>
            </a:r>
            <a:r>
              <a:rPr lang="pt-BR" b="1" i="1" dirty="0" err="1">
                <a:latin typeface="Arial" pitchFamily="34" charset="0"/>
                <a:cs typeface="Arial" pitchFamily="34" charset="0"/>
              </a:rPr>
              <a:t>Gamification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: </a:t>
            </a:r>
            <a:r>
              <a:rPr lang="pt-BR" i="1" dirty="0" err="1">
                <a:latin typeface="Arial" pitchFamily="34" charset="0"/>
                <a:cs typeface="Arial" pitchFamily="34" charset="0"/>
              </a:rPr>
              <a:t>Separating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i="1" dirty="0" err="1">
                <a:latin typeface="Arial" pitchFamily="34" charset="0"/>
                <a:cs typeface="Arial" pitchFamily="34" charset="0"/>
              </a:rPr>
              <a:t>fact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i="1" dirty="0" err="1">
                <a:latin typeface="Arial" pitchFamily="34" charset="0"/>
                <a:cs typeface="Arial" pitchFamily="34" charset="0"/>
              </a:rPr>
              <a:t>from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i="1" dirty="0" err="1">
                <a:latin typeface="Arial" pitchFamily="34" charset="0"/>
                <a:cs typeface="Arial" pitchFamily="34" charset="0"/>
              </a:rPr>
              <a:t>fiction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. </a:t>
            </a:r>
            <a:r>
              <a:rPr lang="pt-BR" i="1" dirty="0" err="1">
                <a:latin typeface="Arial" pitchFamily="34" charset="0"/>
                <a:cs typeface="Arial" pitchFamily="34" charset="0"/>
              </a:rPr>
              <a:t>Chief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 Learning Officer</a:t>
            </a:r>
            <a:r>
              <a:rPr lang="pt-BR" dirty="0">
                <a:latin typeface="Arial" pitchFamily="34" charset="0"/>
                <a:cs typeface="Arial" pitchFamily="34" charset="0"/>
              </a:rPr>
              <a:t>, v. 13, n. 3, p. 45-52, 2014.</a:t>
            </a:r>
          </a:p>
          <a:p>
            <a:r>
              <a:rPr lang="pt-BR" dirty="0" smtClean="0"/>
              <a:t>.</a:t>
            </a:r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9" name="Subtitle 2"/>
          <p:cNvSpPr txBox="1">
            <a:spLocks noChangeArrowheads="1"/>
          </p:cNvSpPr>
          <p:nvPr/>
        </p:nvSpPr>
        <p:spPr bwMode="auto">
          <a:xfrm>
            <a:off x="1190625" y="28179712"/>
            <a:ext cx="14400212" cy="1064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>
              <a:spcBef>
                <a:spcPct val="20000"/>
              </a:spcBef>
            </a:pPr>
            <a:r>
              <a:rPr lang="pt-BR" altLang="pt-BR" sz="6000" b="1" dirty="0">
                <a:latin typeface="Arial" charset="0"/>
                <a:ea typeface="Geneva" pitchFamily="34" charset="0"/>
                <a:cs typeface="Geneva" pitchFamily="34" charset="0"/>
              </a:rPr>
              <a:t>RESULTADOS E DISCUSSÃO</a:t>
            </a:r>
          </a:p>
          <a:p>
            <a:pPr algn="just" eaLnBrk="1" hangingPunct="1">
              <a:spcBef>
                <a:spcPct val="20000"/>
              </a:spcBef>
            </a:pPr>
            <a:r>
              <a:rPr lang="pt-BR" altLang="pt-BR" sz="2800" dirty="0" smtClean="0">
                <a:latin typeface="Arial" pitchFamily="34" charset="0"/>
                <a:ea typeface="Geneva" pitchFamily="34" charset="0"/>
                <a:cs typeface="Arial" pitchFamily="34" charset="0"/>
              </a:rPr>
              <a:t>O uso do </a:t>
            </a:r>
            <a:r>
              <a:rPr lang="pt-BR" altLang="pt-BR" sz="2800" dirty="0" err="1" smtClean="0">
                <a:latin typeface="Arial" pitchFamily="34" charset="0"/>
                <a:ea typeface="Geneva" pitchFamily="34" charset="0"/>
                <a:cs typeface="Arial" pitchFamily="34" charset="0"/>
              </a:rPr>
              <a:t>plickers</a:t>
            </a:r>
            <a:r>
              <a:rPr lang="pt-BR" altLang="pt-BR" sz="2800" dirty="0" smtClean="0">
                <a:latin typeface="Arial" pitchFamily="34" charset="0"/>
                <a:ea typeface="Geneva" pitchFamily="34" charset="0"/>
                <a:cs typeface="Arial" pitchFamily="34" charset="0"/>
              </a:rPr>
              <a:t> gerou um aumento significativo no engajamento dos discentes ao longo das atividades.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 Percebeu-se, mesmo entregando um código QR para cada um, a existência da cooperação, o envolvimento da turma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na resolução das questões. Ao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passo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que respondiam as questões tinham liberdade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para errar, permitindo que refletissem sobre os equívocos cometidos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a partir do momento que recebiam o feedback,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o que os ajudava a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retificar conceitos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e consolidar o conhecimento de forma mais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eficaz como aconteceu, por exemplo, durante a correção da questão da Figura 5.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Essa prática é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amparada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por Esquivel </a:t>
            </a:r>
            <a:r>
              <a:rPr lang="pt-BR" sz="2800" i="1" dirty="0">
                <a:latin typeface="Arial" pitchFamily="34" charset="0"/>
                <a:cs typeface="Arial" pitchFamily="34" charset="0"/>
              </a:rPr>
              <a:t>et al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 (2017), o qual afirma que os problemas propostos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por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uma atividade </a:t>
            </a:r>
            <a:r>
              <a:rPr lang="pt-BR" sz="2800" dirty="0" err="1">
                <a:latin typeface="Arial" pitchFamily="34" charset="0"/>
                <a:cs typeface="Arial" pitchFamily="34" charset="0"/>
              </a:rPr>
              <a:t>gamificada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 estimulam os alunos a aprender fazendo e, se houver liberdade para errar, promove-se naturalmente a investigação e a descoberta, o que contribui para uma aula enriquecedora. 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Vale ressaltar o desenvolvimento 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da autonomia 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evidenciado 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pelas trocas de respostas, uma vez que, em muitos momentos, eram os próprios estudantes que explicavam aos outros alunos como chegaram à determinada conclusão, essa troca de conhecimentos, através de diálogos, contribuem significativamente para a fomentação da aprendizagem. Isso está alinhado ao que Barbosa, Pontes e Castro (2020) destacam sobre a gamificação: 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A gamificação 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assimila 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toda uma cultura que cria desafios que possibilitam o raciocinar, o integrar e o envolver do estudante, com o engajamento e motivação para o cumprimento dos objetivos” (Barbosa, Pontes, Castro, 2020, p.1598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).</a:t>
            </a: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10" name="Rectangle 37"/>
          <p:cNvSpPr>
            <a:spLocks noChangeArrowheads="1"/>
          </p:cNvSpPr>
          <p:nvPr/>
        </p:nvSpPr>
        <p:spPr bwMode="auto">
          <a:xfrm flipV="1">
            <a:off x="1204913" y="6981825"/>
            <a:ext cx="30052962" cy="50800"/>
          </a:xfrm>
          <a:prstGeom prst="rect">
            <a:avLst/>
          </a:prstGeom>
          <a:solidFill>
            <a:srgbClr val="002B7B"/>
          </a:solidFill>
          <a:ln w="3810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en-US" altLang="pt-BR" sz="1800">
              <a:ea typeface="MS PGothic" pitchFamily="34" charset="-128"/>
            </a:endParaRPr>
          </a:p>
        </p:txBody>
      </p:sp>
      <p:sp>
        <p:nvSpPr>
          <p:cNvPr id="3111" name="Rectangle 37"/>
          <p:cNvSpPr>
            <a:spLocks noChangeArrowheads="1"/>
          </p:cNvSpPr>
          <p:nvPr/>
        </p:nvSpPr>
        <p:spPr bwMode="auto">
          <a:xfrm>
            <a:off x="1190625" y="43502262"/>
            <a:ext cx="29960888" cy="46038"/>
          </a:xfrm>
          <a:prstGeom prst="rect">
            <a:avLst/>
          </a:prstGeom>
          <a:solidFill>
            <a:srgbClr val="002B7B"/>
          </a:solidFill>
          <a:ln w="3810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en-US" altLang="pt-BR" sz="1800">
              <a:ea typeface="MS PGothic" pitchFamily="34" charset="-128"/>
            </a:endParaRPr>
          </a:p>
        </p:txBody>
      </p:sp>
      <p:sp>
        <p:nvSpPr>
          <p:cNvPr id="3112" name="Subtitle 2"/>
          <p:cNvSpPr txBox="1">
            <a:spLocks noChangeArrowheads="1"/>
          </p:cNvSpPr>
          <p:nvPr/>
        </p:nvSpPr>
        <p:spPr bwMode="auto">
          <a:xfrm>
            <a:off x="1204913" y="13792200"/>
            <a:ext cx="14400212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>
              <a:spcBef>
                <a:spcPct val="20000"/>
              </a:spcBef>
            </a:pPr>
            <a:r>
              <a:rPr lang="pt-BR" altLang="pt-BR" sz="6000" b="1" dirty="0">
                <a:latin typeface="Arial" charset="0"/>
                <a:ea typeface="Geneva" pitchFamily="34" charset="0"/>
                <a:cs typeface="Geneva" pitchFamily="34" charset="0"/>
              </a:rPr>
              <a:t>INTRODUÇÃO</a:t>
            </a:r>
          </a:p>
          <a:p>
            <a:pPr algn="just" eaLnBrk="1" hangingPunct="1">
              <a:spcBef>
                <a:spcPct val="20000"/>
              </a:spcBef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Este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trabalho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resulta de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um estudo realizado durante o segundo módulo do Programa Residência Pedagógica (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PRP), que explorou o uso de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técnicas da </a:t>
            </a:r>
            <a:r>
              <a:rPr lang="pt-BR" sz="2800" dirty="0" err="1">
                <a:latin typeface="Arial" pitchFamily="34" charset="0"/>
                <a:cs typeface="Arial" pitchFamily="34" charset="0"/>
              </a:rPr>
              <a:t>gamificação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 aliada à ferramenta </a:t>
            </a:r>
            <a:r>
              <a:rPr lang="pt-BR" sz="2800" dirty="0" err="1">
                <a:latin typeface="Arial" pitchFamily="34" charset="0"/>
                <a:cs typeface="Arial" pitchFamily="34" charset="0"/>
              </a:rPr>
              <a:t>Plickers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como potenciais para fomentar a aprendizagem de equações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do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segundo grau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em uma turma de 9º ano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de uma escola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pública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em Piripiri. A 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gamificação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, segundo Barbosa, Pontes e Castro (2020), é definida como o uso de elementos de jogos para engajar, motivar e promover a aprendizagem, podendo ser aplicada com ou sem o uso de tecnologias digitais. Nesse viés, o estudo alinha-se à Base Nacional Comum Curricular (BNCC), que evidencia, em sua quinta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competência geral, a importância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do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uso significativo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de ferramentas digitais no processo de aprendizagem, promovendo a produção de conhecimentos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a resolução de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problemas e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o protagonismo dos estudantes.</a:t>
            </a:r>
          </a:p>
        </p:txBody>
      </p:sp>
      <p:sp>
        <p:nvSpPr>
          <p:cNvPr id="3115" name="CaixaDeTexto 1"/>
          <p:cNvSpPr txBox="1">
            <a:spLocks noChangeArrowheads="1"/>
          </p:cNvSpPr>
          <p:nvPr/>
        </p:nvSpPr>
        <p:spPr bwMode="auto">
          <a:xfrm>
            <a:off x="1146175" y="42564903"/>
            <a:ext cx="68262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t-BR" altLang="pt-BR" b="1" dirty="0" smtClean="0">
                <a:latin typeface="Arial" pitchFamily="34" charset="0"/>
                <a:cs typeface="Arial" pitchFamily="34" charset="0"/>
              </a:rPr>
              <a:t>Figura 2 –</a:t>
            </a:r>
            <a:r>
              <a:rPr lang="pt-BR" altLang="pt-BR" dirty="0" smtClean="0">
                <a:latin typeface="Arial" pitchFamily="34" charset="0"/>
                <a:cs typeface="Arial" pitchFamily="34" charset="0"/>
              </a:rPr>
              <a:t> Primeiro dia de atividade</a:t>
            </a:r>
            <a:endParaRPr lang="pt-BR" alt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altLang="pt-BR" dirty="0">
                <a:latin typeface="Arial" pitchFamily="34" charset="0"/>
                <a:cs typeface="Arial" pitchFamily="34" charset="0"/>
              </a:rPr>
              <a:t>Fonte: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Elaboração própria </a:t>
            </a:r>
            <a:r>
              <a:rPr lang="pt-BR" altLang="pt-BR" dirty="0" smtClean="0">
                <a:latin typeface="Arial" pitchFamily="34" charset="0"/>
                <a:cs typeface="Arial" pitchFamily="34" charset="0"/>
              </a:rPr>
              <a:t>(2023).</a:t>
            </a:r>
            <a:endParaRPr lang="pt-BR" alt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16" name="CaixaDeTexto 18"/>
          <p:cNvSpPr txBox="1">
            <a:spLocks noChangeArrowheads="1"/>
          </p:cNvSpPr>
          <p:nvPr/>
        </p:nvSpPr>
        <p:spPr bwMode="auto">
          <a:xfrm>
            <a:off x="23517225" y="20002500"/>
            <a:ext cx="641551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altLang="pt-BR" b="1" dirty="0">
                <a:latin typeface="Arial" pitchFamily="34" charset="0"/>
                <a:cs typeface="Arial" pitchFamily="34" charset="0"/>
              </a:rPr>
              <a:t>Figura </a:t>
            </a:r>
            <a:r>
              <a:rPr lang="pt-BR" altLang="pt-BR" b="1" dirty="0" smtClean="0">
                <a:latin typeface="Arial" pitchFamily="34" charset="0"/>
                <a:cs typeface="Arial" pitchFamily="34" charset="0"/>
              </a:rPr>
              <a:t>5–</a:t>
            </a:r>
            <a:r>
              <a:rPr lang="pt-BR" alt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Problema proposto</a:t>
            </a:r>
          </a:p>
          <a:p>
            <a:r>
              <a:rPr lang="pt-BR" altLang="pt-BR" dirty="0">
                <a:latin typeface="Arial" pitchFamily="34" charset="0"/>
                <a:cs typeface="Arial" pitchFamily="34" charset="0"/>
              </a:rPr>
              <a:t>Fonte: </a:t>
            </a:r>
            <a:r>
              <a:rPr lang="pt-BR" dirty="0">
                <a:latin typeface="Arial" pitchFamily="34" charset="0"/>
                <a:cs typeface="Arial" pitchFamily="34" charset="0"/>
              </a:rPr>
              <a:t>www.plickers.com 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(2023</a:t>
            </a:r>
            <a:r>
              <a:rPr lang="pt-BR" altLang="pt-BR" dirty="0">
                <a:latin typeface="Arial" charset="0"/>
                <a:cs typeface="Arial" charset="0"/>
              </a:rPr>
              <a:t>).</a:t>
            </a:r>
          </a:p>
        </p:txBody>
      </p:sp>
      <p:sp>
        <p:nvSpPr>
          <p:cNvPr id="3117" name="CaixaDeTexto 19"/>
          <p:cNvSpPr txBox="1">
            <a:spLocks noChangeArrowheads="1"/>
          </p:cNvSpPr>
          <p:nvPr/>
        </p:nvSpPr>
        <p:spPr bwMode="auto">
          <a:xfrm>
            <a:off x="24352942" y="28086903"/>
            <a:ext cx="67357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altLang="pt-BR" b="1" dirty="0">
                <a:latin typeface="Arial" pitchFamily="34" charset="0"/>
                <a:cs typeface="Arial" pitchFamily="34" charset="0"/>
              </a:rPr>
              <a:t>Figura </a:t>
            </a:r>
            <a:r>
              <a:rPr lang="pt-BR" altLang="pt-BR" b="1" dirty="0" smtClean="0">
                <a:latin typeface="Arial" pitchFamily="34" charset="0"/>
                <a:cs typeface="Arial" pitchFamily="34" charset="0"/>
              </a:rPr>
              <a:t>7 </a:t>
            </a:r>
            <a:r>
              <a:rPr lang="pt-BR" altLang="pt-BR" b="1" dirty="0">
                <a:latin typeface="Arial" pitchFamily="34" charset="0"/>
                <a:cs typeface="Arial" pitchFamily="34" charset="0"/>
              </a:rPr>
              <a:t>-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Média da turma na 2ª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atividade</a:t>
            </a:r>
          </a:p>
          <a:p>
            <a:r>
              <a:rPr lang="pt-BR" altLang="pt-BR" dirty="0" smtClean="0">
                <a:latin typeface="Arial" pitchFamily="34" charset="0"/>
                <a:cs typeface="Arial" pitchFamily="34" charset="0"/>
              </a:rPr>
              <a:t>Fonte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: : </a:t>
            </a:r>
            <a:r>
              <a:rPr lang="pt-BR" dirty="0">
                <a:latin typeface="Arial" pitchFamily="34" charset="0"/>
                <a:cs typeface="Arial" pitchFamily="34" charset="0"/>
              </a:rPr>
              <a:t>www.plickers.com 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(2023).</a:t>
            </a:r>
          </a:p>
        </p:txBody>
      </p:sp>
      <p:sp>
        <p:nvSpPr>
          <p:cNvPr id="3118" name="Retângulo 2"/>
          <p:cNvSpPr>
            <a:spLocks noChangeArrowheads="1"/>
          </p:cNvSpPr>
          <p:nvPr/>
        </p:nvSpPr>
        <p:spPr bwMode="auto">
          <a:xfrm>
            <a:off x="16844327" y="29508450"/>
            <a:ext cx="1443772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t-BR" altLang="pt-BR" sz="2800" dirty="0">
                <a:latin typeface="Arial" pitchFamily="34" charset="0"/>
                <a:ea typeface="Geneva" pitchFamily="34" charset="0"/>
                <a:cs typeface="Arial" pitchFamily="34" charset="0"/>
              </a:rPr>
              <a:t>O desempenho dos estudantes nas duas atividades revelou uma evolução significativa. Na primeira atividade, a média de acertos foi de 47</a:t>
            </a:r>
            <a:r>
              <a:rPr lang="pt-BR" altLang="pt-BR" sz="2800" dirty="0" smtClean="0">
                <a:latin typeface="Arial" pitchFamily="34" charset="0"/>
                <a:ea typeface="Geneva" pitchFamily="34" charset="0"/>
                <a:cs typeface="Arial" pitchFamily="34" charset="0"/>
              </a:rPr>
              <a:t>% (Figura 6), </a:t>
            </a:r>
            <a:r>
              <a:rPr lang="pt-BR" altLang="pt-BR" sz="2800" dirty="0">
                <a:latin typeface="Arial" pitchFamily="34" charset="0"/>
                <a:ea typeface="Geneva" pitchFamily="34" charset="0"/>
                <a:cs typeface="Arial" pitchFamily="34" charset="0"/>
              </a:rPr>
              <a:t>refletindo as dificuldades iniciais com os conceitos trabalhados. No entanto, na segunda atividade, o desempenho médio aumentou para 61</a:t>
            </a:r>
            <a:r>
              <a:rPr lang="pt-BR" altLang="pt-BR" sz="2800" dirty="0" smtClean="0">
                <a:latin typeface="Arial" pitchFamily="34" charset="0"/>
                <a:ea typeface="Geneva" pitchFamily="34" charset="0"/>
                <a:cs typeface="Arial" pitchFamily="34" charset="0"/>
              </a:rPr>
              <a:t>% (Figura 7), </a:t>
            </a:r>
            <a:r>
              <a:rPr lang="pt-BR" altLang="pt-BR" sz="2800" dirty="0">
                <a:latin typeface="Arial" pitchFamily="34" charset="0"/>
                <a:ea typeface="Geneva" pitchFamily="34" charset="0"/>
                <a:cs typeface="Arial" pitchFamily="34" charset="0"/>
              </a:rPr>
              <a:t>evidenciando um avanço considerável no entendimento dos tópicos. Esse aumento pode ser atribuído à familiarização com a ferramenta, à prática contínua e ao suporte proporcionado pelo feedback imediato</a:t>
            </a:r>
            <a:r>
              <a:rPr lang="pt-BR" altLang="pt-BR" sz="2800" dirty="0" smtClean="0">
                <a:latin typeface="Arial" pitchFamily="34" charset="0"/>
                <a:ea typeface="Geneva" pitchFamily="34" charset="0"/>
                <a:cs typeface="Arial" pitchFamily="34" charset="0"/>
              </a:rPr>
              <a:t>. </a:t>
            </a:r>
            <a:endParaRPr lang="pt-BR" altLang="pt-B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37"/>
          <p:cNvSpPr>
            <a:spLocks noChangeArrowheads="1"/>
          </p:cNvSpPr>
          <p:nvPr/>
        </p:nvSpPr>
        <p:spPr bwMode="auto">
          <a:xfrm>
            <a:off x="1419225" y="12793662"/>
            <a:ext cx="29960888" cy="46038"/>
          </a:xfrm>
          <a:prstGeom prst="rect">
            <a:avLst/>
          </a:prstGeom>
          <a:solidFill>
            <a:srgbClr val="002B7B"/>
          </a:solidFill>
          <a:ln w="3810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en-US" altLang="pt-BR" sz="1800">
              <a:ea typeface="MS PGothic" pitchFamily="34" charset="-128"/>
            </a:endParaRPr>
          </a:p>
        </p:txBody>
      </p:sp>
      <p:pic>
        <p:nvPicPr>
          <p:cNvPr id="27" name="Imagem 26" descr="LOGO IFPI HORI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87425" y="43646305"/>
            <a:ext cx="5511664" cy="1654595"/>
          </a:xfrm>
          <a:prstGeom prst="rect">
            <a:avLst/>
          </a:prstGeom>
        </p:spPr>
      </p:pic>
      <p:pic>
        <p:nvPicPr>
          <p:cNvPr id="28" name="Imagem 27" descr="faixa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9225" y="3009900"/>
            <a:ext cx="14316507" cy="3375661"/>
          </a:xfrm>
          <a:prstGeom prst="rect">
            <a:avLst/>
          </a:prstGeom>
        </p:spPr>
      </p:pic>
      <p:pic>
        <p:nvPicPr>
          <p:cNvPr id="24" name="image5.jpe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857663" y="21578120"/>
            <a:ext cx="7324956" cy="6349180"/>
          </a:xfrm>
          <a:prstGeom prst="rect">
            <a:avLst/>
          </a:prstGeom>
        </p:spPr>
      </p:pic>
      <p:pic>
        <p:nvPicPr>
          <p:cNvPr id="26" name="image6.jpeg"/>
          <p:cNvPicPr/>
          <p:nvPr/>
        </p:nvPicPr>
        <p:blipFill rotWithShape="1">
          <a:blip r:embed="rId7" cstate="print"/>
          <a:srcRect t="367"/>
          <a:stretch/>
        </p:blipFill>
        <p:spPr>
          <a:xfrm>
            <a:off x="24352942" y="21578120"/>
            <a:ext cx="6792119" cy="634918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16941134" y="28163103"/>
            <a:ext cx="59722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pt-BR" b="1" dirty="0">
                <a:latin typeface="Arial" pitchFamily="34" charset="0"/>
                <a:cs typeface="Arial" pitchFamily="34" charset="0"/>
              </a:rPr>
              <a:t>Figura </a:t>
            </a:r>
            <a:r>
              <a:rPr lang="pt-BR" altLang="pt-BR" b="1" dirty="0" smtClean="0">
                <a:latin typeface="Arial" pitchFamily="34" charset="0"/>
                <a:cs typeface="Arial" pitchFamily="34" charset="0"/>
              </a:rPr>
              <a:t>6 </a:t>
            </a:r>
            <a:r>
              <a:rPr lang="pt-BR" altLang="pt-BR" b="1" dirty="0">
                <a:latin typeface="Arial" pitchFamily="34" charset="0"/>
                <a:cs typeface="Arial" pitchFamily="34" charset="0"/>
              </a:rPr>
              <a:t>-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Média da turma na 1ª atividade</a:t>
            </a:r>
          </a:p>
          <a:p>
            <a:r>
              <a:rPr lang="pt-BR" altLang="pt-BR" dirty="0">
                <a:latin typeface="Arial" pitchFamily="34" charset="0"/>
                <a:cs typeface="Arial" pitchFamily="34" charset="0"/>
              </a:rPr>
              <a:t>Fonte: : </a:t>
            </a:r>
            <a:r>
              <a:rPr lang="pt-BR" dirty="0">
                <a:latin typeface="Arial" pitchFamily="34" charset="0"/>
                <a:cs typeface="Arial" pitchFamily="34" charset="0"/>
              </a:rPr>
              <a:t>www.plickers.com 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(2023).</a:t>
            </a:r>
          </a:p>
        </p:txBody>
      </p:sp>
      <p:sp>
        <p:nvSpPr>
          <p:cNvPr id="30" name="CaixaDeTexto 1"/>
          <p:cNvSpPr txBox="1">
            <a:spLocks noChangeArrowheads="1"/>
          </p:cNvSpPr>
          <p:nvPr/>
        </p:nvSpPr>
        <p:spPr bwMode="auto">
          <a:xfrm>
            <a:off x="8505825" y="42564903"/>
            <a:ext cx="68262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t-BR" altLang="pt-BR" b="1" dirty="0" smtClean="0">
                <a:latin typeface="Arial" pitchFamily="34" charset="0"/>
                <a:cs typeface="Arial" pitchFamily="34" charset="0"/>
              </a:rPr>
              <a:t>Figura 3 –</a:t>
            </a:r>
            <a:r>
              <a:rPr lang="pt-BR" altLang="pt-BR" dirty="0" smtClean="0">
                <a:latin typeface="Arial" pitchFamily="34" charset="0"/>
                <a:cs typeface="Arial" pitchFamily="34" charset="0"/>
              </a:rPr>
              <a:t> Primeiro dia de atividade</a:t>
            </a:r>
            <a:endParaRPr lang="pt-BR" alt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altLang="pt-BR" dirty="0">
                <a:latin typeface="Arial" pitchFamily="34" charset="0"/>
                <a:cs typeface="Arial" pitchFamily="34" charset="0"/>
              </a:rPr>
              <a:t>Fonte: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Elaboração própria </a:t>
            </a:r>
            <a:r>
              <a:rPr lang="pt-BR" altLang="pt-BR" dirty="0" smtClean="0">
                <a:latin typeface="Arial" pitchFamily="34" charset="0"/>
                <a:cs typeface="Arial" pitchFamily="34" charset="0"/>
              </a:rPr>
              <a:t>(2023).</a:t>
            </a:r>
            <a:endParaRPr lang="pt-BR" altLang="pt-B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" name="Imagem 3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2" t="35253" r="6681" b="1"/>
          <a:stretch/>
        </p:blipFill>
        <p:spPr>
          <a:xfrm>
            <a:off x="16941134" y="13842705"/>
            <a:ext cx="6397829" cy="6020860"/>
          </a:xfrm>
          <a:prstGeom prst="rect">
            <a:avLst/>
          </a:prstGeom>
        </p:spPr>
      </p:pic>
      <p:sp>
        <p:nvSpPr>
          <p:cNvPr id="32" name="CaixaDeTexto 18"/>
          <p:cNvSpPr txBox="1">
            <a:spLocks noChangeArrowheads="1"/>
          </p:cNvSpPr>
          <p:nvPr/>
        </p:nvSpPr>
        <p:spPr bwMode="auto">
          <a:xfrm>
            <a:off x="16941134" y="20009703"/>
            <a:ext cx="641551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altLang="pt-BR" b="1" dirty="0">
                <a:latin typeface="Arial" charset="0"/>
                <a:cs typeface="Arial" charset="0"/>
              </a:rPr>
              <a:t>Figura </a:t>
            </a:r>
            <a:r>
              <a:rPr lang="pt-BR" altLang="pt-BR" b="1" dirty="0" smtClean="0">
                <a:latin typeface="Arial" charset="0"/>
                <a:cs typeface="Arial" charset="0"/>
              </a:rPr>
              <a:t>4 </a:t>
            </a:r>
            <a:r>
              <a:rPr lang="pt-BR" altLang="pt-BR" b="1" dirty="0">
                <a:latin typeface="Arial" charset="0"/>
                <a:cs typeface="Arial" charset="0"/>
              </a:rPr>
              <a:t>–</a:t>
            </a:r>
            <a:r>
              <a:rPr lang="pt-BR" altLang="pt-BR" dirty="0">
                <a:latin typeface="Arial" charset="0"/>
                <a:cs typeface="Arial" charset="0"/>
              </a:rPr>
              <a:t> </a:t>
            </a:r>
            <a:r>
              <a:rPr lang="pt-BR" altLang="pt-BR" dirty="0" smtClean="0">
                <a:latin typeface="Arial" charset="0"/>
                <a:cs typeface="Arial" charset="0"/>
              </a:rPr>
              <a:t>Segundo dia de atividade</a:t>
            </a:r>
            <a:endParaRPr lang="pt-BR" altLang="pt-BR" dirty="0">
              <a:latin typeface="Arial" charset="0"/>
              <a:cs typeface="Arial" charset="0"/>
            </a:endParaRPr>
          </a:p>
          <a:p>
            <a:r>
              <a:rPr lang="pt-BR" altLang="pt-BR" dirty="0">
                <a:latin typeface="Arial" pitchFamily="34" charset="0"/>
                <a:cs typeface="Arial" pitchFamily="34" charset="0"/>
              </a:rPr>
              <a:t>Fonte: </a:t>
            </a:r>
            <a:r>
              <a:rPr lang="pt-BR" dirty="0">
                <a:latin typeface="Arial" pitchFamily="34" charset="0"/>
                <a:cs typeface="Arial" pitchFamily="34" charset="0"/>
              </a:rPr>
              <a:t>www.plickers.com 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(2023).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7225" y="13792199"/>
            <a:ext cx="7627836" cy="6071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47" t="38639" b="-1"/>
          <a:stretch/>
        </p:blipFill>
        <p:spPr>
          <a:xfrm>
            <a:off x="1129680" y="37046925"/>
            <a:ext cx="7301474" cy="546389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7" t="43544" r="20509"/>
          <a:stretch/>
        </p:blipFill>
        <p:spPr>
          <a:xfrm>
            <a:off x="8569848" y="37069251"/>
            <a:ext cx="7301473" cy="5441564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21" t="43339" r="30157" b="44448"/>
          <a:stretch/>
        </p:blipFill>
        <p:spPr>
          <a:xfrm>
            <a:off x="4035552" y="37487701"/>
            <a:ext cx="914400" cy="1087542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993" t="41621" r="23794" b="50555"/>
          <a:stretch/>
        </p:blipFill>
        <p:spPr>
          <a:xfrm>
            <a:off x="4949951" y="37334764"/>
            <a:ext cx="717177" cy="696708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Blur radius="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569" t="40535" r="214" b="40953"/>
          <a:stretch/>
        </p:blipFill>
        <p:spPr>
          <a:xfrm>
            <a:off x="7209058" y="37215814"/>
            <a:ext cx="1179466" cy="1648307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Blur radius="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69" t="41871" r="46932" b="46487"/>
          <a:stretch/>
        </p:blipFill>
        <p:spPr>
          <a:xfrm>
            <a:off x="1402730" y="37334763"/>
            <a:ext cx="1592916" cy="1036565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artisticBlur radius="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65" t="56938" r="77933" b="28582"/>
          <a:stretch/>
        </p:blipFill>
        <p:spPr>
          <a:xfrm>
            <a:off x="8569847" y="38371327"/>
            <a:ext cx="772811" cy="1407543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796" t="49368" r="59628" b="44809"/>
          <a:stretch/>
        </p:blipFill>
        <p:spPr>
          <a:xfrm>
            <a:off x="10902517" y="37635325"/>
            <a:ext cx="519953" cy="566075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artisticBlur radius="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579" t="47845" r="42056" b="46474"/>
          <a:stretch/>
        </p:blipFill>
        <p:spPr>
          <a:xfrm>
            <a:off x="12785106" y="37487700"/>
            <a:ext cx="609600" cy="552267"/>
          </a:xfrm>
          <a:prstGeom prst="rect">
            <a:avLst/>
          </a:prstGeom>
        </p:spPr>
      </p:pic>
      <p:pic>
        <p:nvPicPr>
          <p:cNvPr id="40" name="Imagem 39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304" t="49361" r="26103" b="43068"/>
          <a:stretch/>
        </p:blipFill>
        <p:spPr>
          <a:xfrm>
            <a:off x="14595976" y="37635325"/>
            <a:ext cx="635513" cy="736003"/>
          </a:xfrm>
          <a:prstGeom prst="rect">
            <a:avLst/>
          </a:prstGeom>
        </p:spPr>
      </p:pic>
      <p:pic>
        <p:nvPicPr>
          <p:cNvPr id="41" name="Imagem 40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17" t="58895" r="37108" b="24717"/>
          <a:stretch/>
        </p:blipFill>
        <p:spPr>
          <a:xfrm>
            <a:off x="18790024" y="16028894"/>
            <a:ext cx="1137255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Imagem 41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6" t="52472" r="43559" b="39382"/>
          <a:stretch/>
        </p:blipFill>
        <p:spPr>
          <a:xfrm>
            <a:off x="18503152" y="15473082"/>
            <a:ext cx="695937" cy="757518"/>
          </a:xfrm>
          <a:prstGeom prst="rect">
            <a:avLst/>
          </a:prstGeom>
        </p:spPr>
      </p:pic>
      <p:pic>
        <p:nvPicPr>
          <p:cNvPr id="43" name="Imagem 42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9" t="47193" r="43355" b="47216"/>
          <a:stretch/>
        </p:blipFill>
        <p:spPr>
          <a:xfrm>
            <a:off x="18664518" y="14953129"/>
            <a:ext cx="534571" cy="519954"/>
          </a:xfrm>
          <a:prstGeom prst="rect">
            <a:avLst/>
          </a:prstGeom>
        </p:spPr>
      </p:pic>
      <p:pic>
        <p:nvPicPr>
          <p:cNvPr id="46" name="Imagem 45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20" t="47465" r="37061" b="46944"/>
          <a:stretch/>
        </p:blipFill>
        <p:spPr>
          <a:xfrm>
            <a:off x="19642965" y="14953129"/>
            <a:ext cx="284314" cy="519953"/>
          </a:xfrm>
          <a:prstGeom prst="rect">
            <a:avLst/>
          </a:prstGeom>
        </p:spPr>
      </p:pic>
      <p:pic>
        <p:nvPicPr>
          <p:cNvPr id="47" name="Imagem 46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01" t="48447" r="39580" b="47311"/>
          <a:stretch/>
        </p:blipFill>
        <p:spPr>
          <a:xfrm>
            <a:off x="19358651" y="15078635"/>
            <a:ext cx="284314" cy="394447"/>
          </a:xfrm>
          <a:prstGeom prst="rect">
            <a:avLst/>
          </a:prstGeom>
        </p:spPr>
      </p:pic>
      <p:pic>
        <p:nvPicPr>
          <p:cNvPr id="48" name="Imagem 47"/>
          <p:cNvPicPr>
            <a:picLocks noChangeAspect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artisticBlur radius="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177" t="50261" r="25376" b="42870"/>
          <a:stretch/>
        </p:blipFill>
        <p:spPr>
          <a:xfrm>
            <a:off x="20744329" y="15213106"/>
            <a:ext cx="502024" cy="638736"/>
          </a:xfrm>
          <a:prstGeom prst="rect">
            <a:avLst/>
          </a:prstGeom>
        </p:spPr>
      </p:pic>
      <p:pic>
        <p:nvPicPr>
          <p:cNvPr id="49" name="Imagem 48"/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artisticBlur radius="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231" t="48543" r="17957" b="43143"/>
          <a:stretch/>
        </p:blipFill>
        <p:spPr>
          <a:xfrm>
            <a:off x="21658730" y="15078635"/>
            <a:ext cx="430306" cy="773208"/>
          </a:xfrm>
          <a:prstGeom prst="rect">
            <a:avLst/>
          </a:prstGeom>
        </p:spPr>
      </p:pic>
      <p:pic>
        <p:nvPicPr>
          <p:cNvPr id="50" name="Imagem 49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artisticBlur radius="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393" t="53231" r="6681" b="39261"/>
          <a:stretch/>
        </p:blipFill>
        <p:spPr>
          <a:xfrm>
            <a:off x="22919523" y="15532474"/>
            <a:ext cx="443228" cy="698126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324040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52400"/>
            <a:ext cx="324040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51" name="Picture 4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574" y="23812500"/>
            <a:ext cx="14502860" cy="3228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" name="CaixaDeTexto 18"/>
          <p:cNvSpPr txBox="1">
            <a:spLocks noChangeArrowheads="1"/>
          </p:cNvSpPr>
          <p:nvPr/>
        </p:nvSpPr>
        <p:spPr bwMode="auto">
          <a:xfrm>
            <a:off x="1190625" y="27096303"/>
            <a:ext cx="641551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t-BR" altLang="pt-BR" b="1" dirty="0">
                <a:latin typeface="Arial" charset="0"/>
                <a:cs typeface="Arial" charset="0"/>
              </a:rPr>
              <a:t>Figura 1</a:t>
            </a:r>
            <a:r>
              <a:rPr lang="pt-BR" altLang="pt-BR" b="1" dirty="0" smtClean="0">
                <a:latin typeface="Arial" charset="0"/>
                <a:cs typeface="Arial" charset="0"/>
              </a:rPr>
              <a:t> </a:t>
            </a:r>
            <a:r>
              <a:rPr lang="pt-BR" altLang="pt-BR" b="1" dirty="0">
                <a:latin typeface="Arial" charset="0"/>
                <a:cs typeface="Arial" charset="0"/>
              </a:rPr>
              <a:t>–</a:t>
            </a:r>
            <a:r>
              <a:rPr lang="pt-BR" altLang="pt-BR" dirty="0">
                <a:latin typeface="Arial" charset="0"/>
                <a:cs typeface="Arial" charset="0"/>
              </a:rPr>
              <a:t> </a:t>
            </a:r>
            <a:r>
              <a:rPr lang="pt-BR" altLang="pt-BR" dirty="0" err="1" smtClean="0">
                <a:latin typeface="Arial" charset="0"/>
                <a:cs typeface="Arial" charset="0"/>
              </a:rPr>
              <a:t>Plickers</a:t>
            </a:r>
            <a:endParaRPr lang="pt-BR" altLang="pt-BR" dirty="0">
              <a:latin typeface="Arial" charset="0"/>
              <a:cs typeface="Arial" charset="0"/>
            </a:endParaRPr>
          </a:p>
          <a:p>
            <a:pPr algn="just"/>
            <a:r>
              <a:rPr lang="pt-BR" altLang="pt-BR" dirty="0">
                <a:latin typeface="Arial" charset="0"/>
                <a:cs typeface="Arial" charset="0"/>
              </a:rPr>
              <a:t>Fonte: </a:t>
            </a:r>
            <a:r>
              <a:rPr lang="pt-BR" altLang="pt-BR" dirty="0" smtClean="0">
                <a:latin typeface="Arial" charset="0"/>
                <a:cs typeface="Arial" charset="0"/>
              </a:rPr>
              <a:t>help.plickers.com (2023</a:t>
            </a:r>
            <a:r>
              <a:rPr lang="pt-BR" altLang="pt-BR" dirty="0">
                <a:latin typeface="Arial" charset="0"/>
                <a:cs typeface="Arial" charset="0"/>
              </a:rPr>
              <a:t>).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33CCCC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DE2E2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1869</TotalTime>
  <Words>1000</Words>
  <Application>Microsoft Office PowerPoint</Application>
  <PresentationFormat>Personalizar</PresentationFormat>
  <Paragraphs>33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Estrutura padrão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UniRV</dc:creator>
  <cp:lastModifiedBy>Bob</cp:lastModifiedBy>
  <cp:revision>335</cp:revision>
  <dcterms:created xsi:type="dcterms:W3CDTF">2007-11-19T21:30:54Z</dcterms:created>
  <dcterms:modified xsi:type="dcterms:W3CDTF">2024-11-20T20:15:58Z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1046-10.2.0.5965</vt:lpwstr>
  </property>
</Properties>
</file>